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1" r:id="rId15"/>
    <p:sldId id="270" r:id="rId16"/>
  </p:sldIdLst>
  <p:sldSz cx="9144000" cy="5143500" type="screen16x9"/>
  <p:notesSz cx="6858000" cy="9144000"/>
  <p:embeddedFontLst>
    <p:embeddedFont>
      <p:font typeface="Righteous" panose="020B0604020202020204" charset="0"/>
      <p:regular r:id="rId18"/>
    </p:embeddedFont>
    <p:embeddedFont>
      <p:font typeface="Palatino Linotype" panose="02040502050505030304" pitchFamily="18" charset="0"/>
      <p:regular r:id="rId19"/>
      <p:bold r:id="rId20"/>
      <p:italic r:id="rId21"/>
      <p:boldItalic r:id="rId22"/>
    </p:embeddedFont>
    <p:embeddedFont>
      <p:font typeface="Oswald"/>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912" autoAdjust="0"/>
  </p:normalViewPr>
  <p:slideViewPr>
    <p:cSldViewPr snapToGrid="0">
      <p:cViewPr varScale="1">
        <p:scale>
          <a:sx n="79" d="100"/>
          <a:sy n="79" d="100"/>
        </p:scale>
        <p:origin x="10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20328888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The ultimate lesson we can derive from this experiment we have all participated in is that of the effectiveness of leftist ideologies. We have all learned of the effects of crony capitalism and unchecked power, that is the true message that we have learned.</a:t>
            </a:r>
          </a:p>
        </p:txBody>
      </p:sp>
    </p:spTree>
    <p:extLst>
      <p:ext uri="{BB962C8B-B14F-4D97-AF65-F5344CB8AC3E}">
        <p14:creationId xmlns:p14="http://schemas.microsoft.com/office/powerpoint/2010/main" val="1817399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 studied in this simulation human nature and people’s responses. There deepest instincts were that of individualism. People fought for themselves, not to better society but for selfish reasons. Every person fought for their political agenda not for what would best satisfy every person’s needs. People hoarded units, hoarded money and committed crimes to reach the best status they could regardless of the external cause</a:t>
            </a:r>
          </a:p>
        </p:txBody>
      </p:sp>
    </p:spTree>
    <p:extLst>
      <p:ext uri="{BB962C8B-B14F-4D97-AF65-F5344CB8AC3E}">
        <p14:creationId xmlns:p14="http://schemas.microsoft.com/office/powerpoint/2010/main" val="1957536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ultimate issue causing all these problems is that of individualism. In the society it was person vs person, this is an inherent problem it is not sustainable.</a:t>
            </a:r>
          </a:p>
        </p:txBody>
      </p:sp>
    </p:spTree>
    <p:extLst>
      <p:ext uri="{BB962C8B-B14F-4D97-AF65-F5344CB8AC3E}">
        <p14:creationId xmlns:p14="http://schemas.microsoft.com/office/powerpoint/2010/main" val="3956784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The solution collectivism. Collectivism is when people work together as a society. This would </a:t>
            </a:r>
            <a:r>
              <a:rPr lang="en" dirty="0" smtClean="0"/>
              <a:t>remove </a:t>
            </a:r>
            <a:r>
              <a:rPr lang="en" dirty="0"/>
              <a:t>the previous problems with class struggles and greed because this ideology works to establish a group rather than an individual.</a:t>
            </a:r>
          </a:p>
        </p:txBody>
      </p:sp>
    </p:spTree>
    <p:extLst>
      <p:ext uri="{BB962C8B-B14F-4D97-AF65-F5344CB8AC3E}">
        <p14:creationId xmlns:p14="http://schemas.microsoft.com/office/powerpoint/2010/main" val="4259993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What this simulation really gave me was this sense distrust and failure of the current democratic system. The only option left for the people was violent revolution and that was the only way change happened. It showed me the ineffectiveness of representative democracies and the potential for power abuse.</a:t>
            </a:r>
          </a:p>
        </p:txBody>
      </p:sp>
    </p:spTree>
    <p:extLst>
      <p:ext uri="{BB962C8B-B14F-4D97-AF65-F5344CB8AC3E}">
        <p14:creationId xmlns:p14="http://schemas.microsoft.com/office/powerpoint/2010/main" val="1648745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CA" sz="1100" b="0" i="0" u="none" strike="noStrike" kern="1200" dirty="0" smtClean="0">
                <a:solidFill>
                  <a:schemeClr val="tx1"/>
                </a:solidFill>
                <a:effectLst/>
                <a:latin typeface="+mn-lt"/>
                <a:ea typeface="+mn-ea"/>
                <a:cs typeface="+mn-cs"/>
              </a:rPr>
              <a:t>The best solution and political system for civic mirror would be Anarcho-Syndicalism. Where decisions are made through direct democracy, money is abolished and the workers run the means of production. This would be the utopian society where every person could live freely. This fixes the problems with individualism and prevent power abuse since the people control the country directly.</a:t>
            </a:r>
            <a:endParaRPr lang="en-CA" b="0" dirty="0" smtClean="0">
              <a:effectLst/>
            </a:endParaRPr>
          </a:p>
          <a:p>
            <a:r>
              <a:rPr lang="en-CA" dirty="0" smtClean="0"/>
              <a:t/>
            </a:r>
            <a:br>
              <a:rPr lang="en-CA" dirty="0" smtClean="0"/>
            </a:br>
            <a:endParaRPr lang="en-CA" dirty="0"/>
          </a:p>
        </p:txBody>
      </p:sp>
    </p:spTree>
    <p:extLst>
      <p:ext uri="{BB962C8B-B14F-4D97-AF65-F5344CB8AC3E}">
        <p14:creationId xmlns:p14="http://schemas.microsoft.com/office/powerpoint/2010/main" val="1288448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Overall this has been a great game and I learned a lot </a:t>
            </a:r>
            <a:r>
              <a:rPr lang="en" dirty="0" smtClean="0"/>
              <a:t>not </a:t>
            </a:r>
            <a:r>
              <a:rPr lang="en" dirty="0"/>
              <a:t>only about politics but also about </a:t>
            </a:r>
            <a:r>
              <a:rPr lang="en" dirty="0" smtClean="0"/>
              <a:t>human nature. Thank you for listening</a:t>
            </a:r>
            <a:r>
              <a:rPr lang="en" baseline="0" dirty="0" smtClean="0"/>
              <a:t> to my presentation.</a:t>
            </a:r>
            <a:endParaRPr lang="en" dirty="0"/>
          </a:p>
        </p:txBody>
      </p:sp>
    </p:spTree>
    <p:extLst>
      <p:ext uri="{BB962C8B-B14F-4D97-AF65-F5344CB8AC3E}">
        <p14:creationId xmlns:p14="http://schemas.microsoft.com/office/powerpoint/2010/main" val="301638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Now we will review what we have created in this game.</a:t>
            </a:r>
          </a:p>
        </p:txBody>
      </p:sp>
    </p:spTree>
    <p:extLst>
      <p:ext uri="{BB962C8B-B14F-4D97-AF65-F5344CB8AC3E}">
        <p14:creationId xmlns:p14="http://schemas.microsoft.com/office/powerpoint/2010/main" val="2610268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country we have created is essentially an oligarchy. A small portion of wealthy and therefore powerful people control the government. The election was a sham, if there are no checks and balances then the people essentially elected a dictatorship.</a:t>
            </a:r>
          </a:p>
        </p:txBody>
      </p:sp>
    </p:spTree>
    <p:extLst>
      <p:ext uri="{BB962C8B-B14F-4D97-AF65-F5344CB8AC3E}">
        <p14:creationId xmlns:p14="http://schemas.microsoft.com/office/powerpoint/2010/main" val="1536638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 this game we also allowed the government to gain a significant amount of power. The government rigged the referendum for judge and lied about the vote, to create public approval. They blackmailed and threatened many political opponents to reach and hold onto power</a:t>
            </a:r>
          </a:p>
        </p:txBody>
      </p:sp>
    </p:spTree>
    <p:extLst>
      <p:ext uri="{BB962C8B-B14F-4D97-AF65-F5344CB8AC3E}">
        <p14:creationId xmlns:p14="http://schemas.microsoft.com/office/powerpoint/2010/main" val="1206436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country we have created is very similar to Canada and many western democracies. We have a liberal democracy, a strong capitalist system except there is one difference the citizens of Coasta Rivera recognize the oligarchy, they recognize that there is a problem when not all people are born equally. Canadians are blinded by patriotism and the false promises of politicians believing that there is no other option. A final note is that Canada is not an authoritarian regime, the people techinically have a choice in Canada of their leader however in Coasta Rivera there are nearly no democratic features there is one election however you elect a dictator.</a:t>
            </a:r>
          </a:p>
        </p:txBody>
      </p:sp>
    </p:spTree>
    <p:extLst>
      <p:ext uri="{BB962C8B-B14F-4D97-AF65-F5344CB8AC3E}">
        <p14:creationId xmlns:p14="http://schemas.microsoft.com/office/powerpoint/2010/main" val="2991878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Now some of the Issues of the country we have created Coasta Rivera</a:t>
            </a:r>
          </a:p>
        </p:txBody>
      </p:sp>
    </p:spTree>
    <p:extLst>
      <p:ext uri="{BB962C8B-B14F-4D97-AF65-F5344CB8AC3E}">
        <p14:creationId xmlns:p14="http://schemas.microsoft.com/office/powerpoint/2010/main" val="2720014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It is no secret that the government of Coasta Rivera had an issue of benefiting politicians over constituents. You can see that the prime minister has $25k about ¼ of the total economy. David Sun and Chealsie Bains both has some of the highest WB and SP points. We saw the true effects of having a system without checks and balances.</a:t>
            </a:r>
          </a:p>
        </p:txBody>
      </p:sp>
    </p:spTree>
    <p:extLst>
      <p:ext uri="{BB962C8B-B14F-4D97-AF65-F5344CB8AC3E}">
        <p14:creationId xmlns:p14="http://schemas.microsoft.com/office/powerpoint/2010/main" val="4003156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Another thing we learned is about the endless class struggle. The eternal battle between the proletariat and the economic elite. Throughout this game the government attempted to put forward measures to slow this economic inequality to no avail. </a:t>
            </a:r>
          </a:p>
        </p:txBody>
      </p:sp>
    </p:spTree>
    <p:extLst>
      <p:ext uri="{BB962C8B-B14F-4D97-AF65-F5344CB8AC3E}">
        <p14:creationId xmlns:p14="http://schemas.microsoft.com/office/powerpoint/2010/main" val="2032403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An issue that arose was the distribution of goods and hexes. Many of the proletariat did not receive the units they wanted and the elite received multiple of those units</a:t>
            </a:r>
            <a:r>
              <a:rPr lang="en" dirty="0" smtClean="0"/>
              <a:t>.</a:t>
            </a:r>
            <a:endParaRPr lang="en" dirty="0"/>
          </a:p>
        </p:txBody>
      </p:sp>
    </p:spTree>
    <p:extLst>
      <p:ext uri="{BB962C8B-B14F-4D97-AF65-F5344CB8AC3E}">
        <p14:creationId xmlns:p14="http://schemas.microsoft.com/office/powerpoint/2010/main" val="232497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2.png"/><Relationship Id="rId4" Type="http://schemas.openxmlformats.org/officeDocument/2006/relationships/notesSlide" Target="../notesSlides/notesSlide15.xm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notesSlide" Target="../notesSlides/notesSlide9.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subTitle" idx="1"/>
          </p:nvPr>
        </p:nvSpPr>
        <p:spPr>
          <a:xfrm>
            <a:off x="311700" y="199774"/>
            <a:ext cx="8520600" cy="4055233"/>
          </a:xfrm>
          <a:prstGeom prst="rect">
            <a:avLst/>
          </a:prstGeom>
        </p:spPr>
        <p:txBody>
          <a:bodyPr lIns="91425" tIns="91425" rIns="91425" bIns="91425" anchor="t" anchorCtr="0">
            <a:noAutofit/>
          </a:bodyPr>
          <a:lstStyle/>
          <a:p>
            <a:pPr lvl="0">
              <a:spcBef>
                <a:spcPts val="0"/>
              </a:spcBef>
              <a:buNone/>
            </a:pPr>
            <a:r>
              <a:rPr lang="en" sz="4800" dirty="0">
                <a:solidFill>
                  <a:schemeClr val="dk1"/>
                </a:solidFill>
              </a:rPr>
              <a:t>The Result</a:t>
            </a:r>
          </a:p>
          <a:p>
            <a:pPr lvl="0">
              <a:spcBef>
                <a:spcPts val="0"/>
              </a:spcBef>
              <a:buNone/>
            </a:pPr>
            <a:r>
              <a:rPr lang="en" sz="4800" dirty="0">
                <a:solidFill>
                  <a:schemeClr val="dk1"/>
                </a:solidFill>
              </a:rPr>
              <a:t>of the</a:t>
            </a:r>
          </a:p>
          <a:p>
            <a:pPr lvl="0" rtl="0">
              <a:spcBef>
                <a:spcPts val="0"/>
              </a:spcBef>
              <a:buNone/>
            </a:pPr>
            <a:r>
              <a:rPr lang="en" sz="4800" dirty="0">
                <a:solidFill>
                  <a:schemeClr val="dk1"/>
                </a:solidFill>
              </a:rPr>
              <a:t>Civic Mirror </a:t>
            </a:r>
            <a:r>
              <a:rPr lang="en" sz="4800" dirty="0" smtClean="0">
                <a:solidFill>
                  <a:schemeClr val="dk1"/>
                </a:solidFill>
              </a:rPr>
              <a:t>Experiment</a:t>
            </a:r>
          </a:p>
          <a:p>
            <a:pPr lvl="0" rtl="0">
              <a:spcBef>
                <a:spcPts val="0"/>
              </a:spcBef>
              <a:buNone/>
            </a:pPr>
            <a:endParaRPr lang="en" sz="4800" dirty="0" smtClean="0">
              <a:solidFill>
                <a:schemeClr val="dk1"/>
              </a:solidFill>
            </a:endParaRPr>
          </a:p>
          <a:p>
            <a:pPr lvl="0" rtl="0">
              <a:spcBef>
                <a:spcPts val="0"/>
              </a:spcBef>
              <a:buNone/>
            </a:pPr>
            <a:r>
              <a:rPr lang="en" sz="4800" dirty="0" smtClean="0">
                <a:solidFill>
                  <a:schemeClr val="dk1"/>
                </a:solidFill>
              </a:rPr>
              <a:t>Owen Brake</a:t>
            </a:r>
            <a:endParaRPr lang="en" sz="4800" dirty="0">
              <a:solidFill>
                <a:schemeClr val="dk1"/>
              </a:solidFill>
            </a:endParaRPr>
          </a:p>
          <a:p>
            <a:pPr lvl="0" rtl="0">
              <a:spcBef>
                <a:spcPts val="0"/>
              </a:spcBef>
              <a:buNone/>
            </a:pPr>
            <a:endParaRPr sz="4800" b="1" dirty="0">
              <a:solidFill>
                <a:srgbClr val="D9D9D9"/>
              </a:solidFill>
              <a:latin typeface="Oswald"/>
              <a:ea typeface="Oswald"/>
              <a:cs typeface="Oswald"/>
              <a:sym typeface="Oswald"/>
            </a:endParaRPr>
          </a:p>
        </p:txBody>
      </p:sp>
      <p:pic>
        <p:nvPicPr>
          <p:cNvPr id="3" name="Slid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56238" y="324961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00"/>
    </mc:Choice>
    <mc:Fallback>
      <p:transition spd="slow" advTm="1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323475"/>
            <a:ext cx="8520600" cy="841800"/>
          </a:xfrm>
          <a:prstGeom prst="rect">
            <a:avLst/>
          </a:prstGeom>
        </p:spPr>
        <p:txBody>
          <a:bodyPr lIns="91425" tIns="91425" rIns="91425" bIns="91425" anchor="ctr" anchorCtr="0">
            <a:noAutofit/>
          </a:bodyPr>
          <a:lstStyle/>
          <a:p>
            <a:pPr lvl="0">
              <a:spcBef>
                <a:spcPts val="0"/>
              </a:spcBef>
              <a:buNone/>
            </a:pPr>
            <a:r>
              <a:rPr lang="en"/>
              <a:t>Human Nature</a:t>
            </a:r>
          </a:p>
        </p:txBody>
      </p:sp>
      <p:pic>
        <p:nvPicPr>
          <p:cNvPr id="132" name="Shape 132"/>
          <p:cNvPicPr preferRelativeResize="0"/>
          <p:nvPr/>
        </p:nvPicPr>
        <p:blipFill>
          <a:blip r:embed="rId5">
            <a:alphaModFix/>
          </a:blip>
          <a:stretch>
            <a:fillRect/>
          </a:stretch>
        </p:blipFill>
        <p:spPr>
          <a:xfrm>
            <a:off x="152400" y="3027250"/>
            <a:ext cx="4762500" cy="1695450"/>
          </a:xfrm>
          <a:prstGeom prst="rect">
            <a:avLst/>
          </a:prstGeom>
          <a:noFill/>
          <a:ln>
            <a:noFill/>
          </a:ln>
        </p:spPr>
      </p:pic>
      <p:pic>
        <p:nvPicPr>
          <p:cNvPr id="2" name="Slid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75375" y="409098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000"/>
    </mc:Choice>
    <mc:Fallback>
      <p:transition spd="slow" advTm="2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t>Individualism</a:t>
            </a:r>
          </a:p>
        </p:txBody>
      </p:sp>
      <p:pic>
        <p:nvPicPr>
          <p:cNvPr id="138" name="Shape 138"/>
          <p:cNvPicPr preferRelativeResize="0"/>
          <p:nvPr/>
        </p:nvPicPr>
        <p:blipFill>
          <a:blip r:embed="rId5">
            <a:alphaModFix/>
          </a:blip>
          <a:stretch>
            <a:fillRect/>
          </a:stretch>
        </p:blipFill>
        <p:spPr>
          <a:xfrm>
            <a:off x="0" y="2613900"/>
            <a:ext cx="2744599" cy="2529600"/>
          </a:xfrm>
          <a:prstGeom prst="rect">
            <a:avLst/>
          </a:prstGeom>
          <a:noFill/>
          <a:ln>
            <a:noFill/>
          </a:ln>
        </p:spPr>
      </p:pic>
      <p:pic>
        <p:nvPicPr>
          <p:cNvPr id="139" name="Shape 139"/>
          <p:cNvPicPr preferRelativeResize="0"/>
          <p:nvPr/>
        </p:nvPicPr>
        <p:blipFill>
          <a:blip r:embed="rId5">
            <a:alphaModFix/>
          </a:blip>
          <a:stretch>
            <a:fillRect/>
          </a:stretch>
        </p:blipFill>
        <p:spPr>
          <a:xfrm>
            <a:off x="6399400" y="2613900"/>
            <a:ext cx="2744599" cy="2529600"/>
          </a:xfrm>
          <a:prstGeom prst="rect">
            <a:avLst/>
          </a:prstGeom>
          <a:noFill/>
          <a:ln>
            <a:noFill/>
          </a:ln>
        </p:spPr>
      </p:pic>
      <p:pic>
        <p:nvPicPr>
          <p:cNvPr id="140" name="Shape 140"/>
          <p:cNvPicPr preferRelativeResize="0"/>
          <p:nvPr/>
        </p:nvPicPr>
        <p:blipFill>
          <a:blip r:embed="rId6">
            <a:alphaModFix/>
          </a:blip>
          <a:stretch>
            <a:fillRect/>
          </a:stretch>
        </p:blipFill>
        <p:spPr>
          <a:xfrm>
            <a:off x="3095162" y="0"/>
            <a:ext cx="2953680" cy="1846050"/>
          </a:xfrm>
          <a:prstGeom prst="rect">
            <a:avLst/>
          </a:prstGeom>
          <a:noFill/>
          <a:ln>
            <a:noFill/>
          </a:ln>
        </p:spPr>
      </p:pic>
      <p:pic>
        <p:nvPicPr>
          <p:cNvPr id="141" name="Shape 141"/>
          <p:cNvPicPr preferRelativeResize="0"/>
          <p:nvPr/>
        </p:nvPicPr>
        <p:blipFill>
          <a:blip r:embed="rId7">
            <a:alphaModFix/>
          </a:blip>
          <a:stretch>
            <a:fillRect/>
          </a:stretch>
        </p:blipFill>
        <p:spPr>
          <a:xfrm>
            <a:off x="3412075" y="2863950"/>
            <a:ext cx="2194987" cy="2194987"/>
          </a:xfrm>
          <a:prstGeom prst="rect">
            <a:avLst/>
          </a:prstGeom>
          <a:noFill/>
          <a:ln>
            <a:noFill/>
          </a:ln>
        </p:spPr>
      </p:pic>
      <p:pic>
        <p:nvPicPr>
          <p:cNvPr id="2" name="Slid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151438" y="298132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en" sz="7200" dirty="0">
                <a:solidFill>
                  <a:srgbClr val="810000"/>
                </a:solidFill>
                <a:latin typeface="Righteous"/>
                <a:ea typeface="Righteous"/>
                <a:cs typeface="Righteous"/>
                <a:sym typeface="Righteous"/>
              </a:rPr>
              <a:t>COLLECTIVISM</a:t>
            </a:r>
          </a:p>
        </p:txBody>
      </p:sp>
      <p:pic>
        <p:nvPicPr>
          <p:cNvPr id="147" name="Shape 147"/>
          <p:cNvPicPr preferRelativeResize="0"/>
          <p:nvPr/>
        </p:nvPicPr>
        <p:blipFill>
          <a:blip r:embed="rId5">
            <a:alphaModFix/>
          </a:blip>
          <a:stretch>
            <a:fillRect/>
          </a:stretch>
        </p:blipFill>
        <p:spPr>
          <a:xfrm>
            <a:off x="152400" y="3145050"/>
            <a:ext cx="3692102" cy="1846051"/>
          </a:xfrm>
          <a:prstGeom prst="rect">
            <a:avLst/>
          </a:prstGeom>
          <a:noFill/>
          <a:ln>
            <a:noFill/>
          </a:ln>
        </p:spPr>
      </p:pic>
      <p:pic>
        <p:nvPicPr>
          <p:cNvPr id="148" name="Shape 148"/>
          <p:cNvPicPr preferRelativeResize="0"/>
          <p:nvPr/>
        </p:nvPicPr>
        <p:blipFill>
          <a:blip r:embed="rId6">
            <a:alphaModFix/>
          </a:blip>
          <a:stretch>
            <a:fillRect/>
          </a:stretch>
        </p:blipFill>
        <p:spPr>
          <a:xfrm>
            <a:off x="152400" y="152400"/>
            <a:ext cx="1939806" cy="1846048"/>
          </a:xfrm>
          <a:prstGeom prst="rect">
            <a:avLst/>
          </a:prstGeom>
          <a:noFill/>
          <a:ln>
            <a:noFill/>
          </a:ln>
        </p:spPr>
      </p:pic>
      <p:pic>
        <p:nvPicPr>
          <p:cNvPr id="149" name="Shape 149"/>
          <p:cNvPicPr preferRelativeResize="0"/>
          <p:nvPr/>
        </p:nvPicPr>
        <p:blipFill>
          <a:blip r:embed="rId7">
            <a:alphaModFix/>
          </a:blip>
          <a:stretch>
            <a:fillRect/>
          </a:stretch>
        </p:blipFill>
        <p:spPr>
          <a:xfrm>
            <a:off x="7615895" y="56450"/>
            <a:ext cx="1474054" cy="2094400"/>
          </a:xfrm>
          <a:prstGeom prst="rect">
            <a:avLst/>
          </a:prstGeom>
          <a:noFill/>
          <a:ln>
            <a:noFill/>
          </a:ln>
        </p:spPr>
      </p:pic>
      <p:pic>
        <p:nvPicPr>
          <p:cNvPr id="2" name="Slid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249480" y="405504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00"/>
    </mc:Choice>
    <mc:Fallback>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245850"/>
            <a:ext cx="8520600" cy="841800"/>
          </a:xfrm>
          <a:prstGeom prst="rect">
            <a:avLst/>
          </a:prstGeom>
        </p:spPr>
        <p:txBody>
          <a:bodyPr lIns="91425" tIns="91425" rIns="91425" bIns="91425" anchor="ctr" anchorCtr="0">
            <a:noAutofit/>
          </a:bodyPr>
          <a:lstStyle/>
          <a:p>
            <a:pPr lvl="0">
              <a:spcBef>
                <a:spcPts val="0"/>
              </a:spcBef>
              <a:buNone/>
            </a:pPr>
            <a:r>
              <a:rPr lang="en" dirty="0"/>
              <a:t>Waning trust in modern democracy</a:t>
            </a:r>
          </a:p>
        </p:txBody>
      </p:sp>
      <p:pic>
        <p:nvPicPr>
          <p:cNvPr id="164" name="Shape 164"/>
          <p:cNvPicPr preferRelativeResize="0"/>
          <p:nvPr/>
        </p:nvPicPr>
        <p:blipFill>
          <a:blip r:embed="rId5">
            <a:alphaModFix/>
          </a:blip>
          <a:stretch>
            <a:fillRect/>
          </a:stretch>
        </p:blipFill>
        <p:spPr>
          <a:xfrm>
            <a:off x="1736750" y="1135949"/>
            <a:ext cx="5670500" cy="3702749"/>
          </a:xfrm>
          <a:prstGeom prst="rect">
            <a:avLst/>
          </a:prstGeom>
          <a:noFill/>
          <a:ln>
            <a:noFill/>
          </a:ln>
        </p:spPr>
      </p:pic>
      <p:pic>
        <p:nvPicPr>
          <p:cNvPr id="165" name="Shape 165"/>
          <p:cNvPicPr preferRelativeResize="0"/>
          <p:nvPr/>
        </p:nvPicPr>
        <p:blipFill rotWithShape="1">
          <a:blip r:embed="rId6">
            <a:alphaModFix/>
          </a:blip>
          <a:srcRect l="35010" t="-1940" r="43927" b="1940"/>
          <a:stretch/>
        </p:blipFill>
        <p:spPr>
          <a:xfrm>
            <a:off x="7591775" y="1171225"/>
            <a:ext cx="1086550" cy="2579650"/>
          </a:xfrm>
          <a:prstGeom prst="rect">
            <a:avLst/>
          </a:prstGeom>
          <a:noFill/>
          <a:ln>
            <a:noFill/>
          </a:ln>
        </p:spPr>
      </p:pic>
      <p:pic>
        <p:nvPicPr>
          <p:cNvPr id="166" name="Shape 166"/>
          <p:cNvPicPr preferRelativeResize="0"/>
          <p:nvPr/>
        </p:nvPicPr>
        <p:blipFill rotWithShape="1">
          <a:blip r:embed="rId7">
            <a:alphaModFix/>
          </a:blip>
          <a:srcRect l="28280" r="29951"/>
          <a:stretch/>
        </p:blipFill>
        <p:spPr>
          <a:xfrm>
            <a:off x="68125" y="1262950"/>
            <a:ext cx="1575825" cy="2516924"/>
          </a:xfrm>
          <a:prstGeom prst="rect">
            <a:avLst/>
          </a:prstGeom>
          <a:noFill/>
          <a:ln>
            <a:noFill/>
          </a:ln>
        </p:spPr>
      </p:pic>
      <p:pic>
        <p:nvPicPr>
          <p:cNvPr id="2" name="Slid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518025" y="28225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000"/>
    </mc:Choice>
    <mc:Fallback>
      <p:transition spd="slow" advTm="1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740" y="151362"/>
            <a:ext cx="8520600" cy="841800"/>
          </a:xfrm>
        </p:spPr>
        <p:txBody>
          <a:bodyPr/>
          <a:lstStyle/>
          <a:p>
            <a:endParaRPr lang="en-CA"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Slid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200775" y="3505200"/>
            <a:ext cx="609600" cy="609600"/>
          </a:xfrm>
          <a:prstGeom prst="rect">
            <a:avLst/>
          </a:prstGeom>
        </p:spPr>
      </p:pic>
    </p:spTree>
    <p:extLst>
      <p:ext uri="{BB962C8B-B14F-4D97-AF65-F5344CB8AC3E}">
        <p14:creationId xmlns:p14="http://schemas.microsoft.com/office/powerpoint/2010/main" val="1772229709"/>
      </p:ext>
    </p:extLst>
  </p:cSld>
  <p:clrMapOvr>
    <a:masterClrMapping/>
  </p:clrMapOvr>
  <mc:AlternateContent xmlns:mc="http://schemas.openxmlformats.org/markup-compatibility/2006">
    <mc:Choice xmlns:p14="http://schemas.microsoft.com/office/powerpoint/2010/main" Requires="p14">
      <p:transition spd="slow" p14:dur="2000" advTm="19500"/>
    </mc:Choice>
    <mc:Fallback>
      <p:transition spd="slow" advTm="19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dirty="0"/>
              <a:t>Conclusion</a:t>
            </a:r>
          </a:p>
        </p:txBody>
      </p:sp>
      <p:pic>
        <p:nvPicPr>
          <p:cNvPr id="172" name="Shape 172"/>
          <p:cNvPicPr preferRelativeResize="0"/>
          <p:nvPr/>
        </p:nvPicPr>
        <p:blipFill>
          <a:blip r:embed="rId5">
            <a:alphaModFix/>
          </a:blip>
          <a:stretch>
            <a:fillRect/>
          </a:stretch>
        </p:blipFill>
        <p:spPr>
          <a:xfrm rot="490425">
            <a:off x="152399" y="3145050"/>
            <a:ext cx="1849406" cy="1846049"/>
          </a:xfrm>
          <a:prstGeom prst="rect">
            <a:avLst/>
          </a:prstGeom>
          <a:noFill/>
          <a:ln>
            <a:noFill/>
          </a:ln>
        </p:spPr>
      </p:pic>
      <p:pic>
        <p:nvPicPr>
          <p:cNvPr id="173" name="Shape 173"/>
          <p:cNvPicPr preferRelativeResize="0"/>
          <p:nvPr/>
        </p:nvPicPr>
        <p:blipFill>
          <a:blip r:embed="rId6">
            <a:alphaModFix/>
          </a:blip>
          <a:stretch>
            <a:fillRect/>
          </a:stretch>
        </p:blipFill>
        <p:spPr>
          <a:xfrm rot="1187396">
            <a:off x="152399" y="152400"/>
            <a:ext cx="1922972" cy="1846053"/>
          </a:xfrm>
          <a:prstGeom prst="rect">
            <a:avLst/>
          </a:prstGeom>
          <a:noFill/>
          <a:ln>
            <a:noFill/>
          </a:ln>
        </p:spPr>
      </p:pic>
      <p:pic>
        <p:nvPicPr>
          <p:cNvPr id="174" name="Shape 174"/>
          <p:cNvPicPr preferRelativeResize="0"/>
          <p:nvPr/>
        </p:nvPicPr>
        <p:blipFill>
          <a:blip r:embed="rId7">
            <a:alphaModFix/>
          </a:blip>
          <a:stretch>
            <a:fillRect/>
          </a:stretch>
        </p:blipFill>
        <p:spPr>
          <a:xfrm rot="-537070">
            <a:off x="5281718" y="2933375"/>
            <a:ext cx="1904999" cy="1428749"/>
          </a:xfrm>
          <a:prstGeom prst="rect">
            <a:avLst/>
          </a:prstGeom>
          <a:noFill/>
          <a:ln>
            <a:noFill/>
          </a:ln>
        </p:spPr>
      </p:pic>
      <p:pic>
        <p:nvPicPr>
          <p:cNvPr id="175" name="Shape 175"/>
          <p:cNvPicPr preferRelativeResize="0"/>
          <p:nvPr/>
        </p:nvPicPr>
        <p:blipFill>
          <a:blip r:embed="rId8">
            <a:alphaModFix/>
          </a:blip>
          <a:stretch>
            <a:fillRect/>
          </a:stretch>
        </p:blipFill>
        <p:spPr>
          <a:xfrm rot="1163784">
            <a:off x="4886649" y="255325"/>
            <a:ext cx="3692100" cy="1846050"/>
          </a:xfrm>
          <a:prstGeom prst="rect">
            <a:avLst/>
          </a:prstGeom>
          <a:noFill/>
          <a:ln>
            <a:noFill/>
          </a:ln>
        </p:spPr>
      </p:pic>
      <p:pic>
        <p:nvPicPr>
          <p:cNvPr id="176" name="Shape 176"/>
          <p:cNvPicPr preferRelativeResize="0"/>
          <p:nvPr/>
        </p:nvPicPr>
        <p:blipFill>
          <a:blip r:embed="rId9">
            <a:alphaModFix/>
          </a:blip>
          <a:stretch>
            <a:fillRect/>
          </a:stretch>
        </p:blipFill>
        <p:spPr>
          <a:xfrm rot="1517668">
            <a:off x="2953379" y="3537199"/>
            <a:ext cx="1040049" cy="940999"/>
          </a:xfrm>
          <a:prstGeom prst="rect">
            <a:avLst/>
          </a:prstGeom>
          <a:noFill/>
          <a:ln>
            <a:noFill/>
          </a:ln>
        </p:spPr>
      </p:pic>
      <p:pic>
        <p:nvPicPr>
          <p:cNvPr id="3" name="Slid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164138" y="424973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12" y="132950"/>
            <a:ext cx="8520600" cy="841800"/>
          </a:xfrm>
          <a:prstGeom prst="rect">
            <a:avLst/>
          </a:prstGeom>
        </p:spPr>
        <p:txBody>
          <a:bodyPr lIns="91425" tIns="91425" rIns="91425" bIns="91425" anchor="ctr" anchorCtr="0">
            <a:noAutofit/>
          </a:bodyPr>
          <a:lstStyle/>
          <a:p>
            <a:pPr lvl="0">
              <a:spcBef>
                <a:spcPts val="0"/>
              </a:spcBef>
              <a:buNone/>
            </a:pPr>
            <a:r>
              <a:rPr lang="en" dirty="0"/>
              <a:t>What we Created</a:t>
            </a:r>
          </a:p>
        </p:txBody>
      </p:sp>
      <p:pic>
        <p:nvPicPr>
          <p:cNvPr id="60" name="Shape 60"/>
          <p:cNvPicPr preferRelativeResize="0"/>
          <p:nvPr/>
        </p:nvPicPr>
        <p:blipFill>
          <a:blip r:embed="rId5">
            <a:alphaModFix/>
          </a:blip>
          <a:stretch>
            <a:fillRect/>
          </a:stretch>
        </p:blipFill>
        <p:spPr>
          <a:xfrm>
            <a:off x="2171235" y="1255899"/>
            <a:ext cx="4801550" cy="3601174"/>
          </a:xfrm>
          <a:prstGeom prst="rect">
            <a:avLst/>
          </a:prstGeom>
          <a:noFill/>
          <a:ln>
            <a:noFill/>
          </a:ln>
        </p:spPr>
      </p:pic>
      <p:pic>
        <p:nvPicPr>
          <p:cNvPr id="61" name="Shape 61"/>
          <p:cNvPicPr preferRelativeResize="0"/>
          <p:nvPr/>
        </p:nvPicPr>
        <p:blipFill rotWithShape="1">
          <a:blip r:embed="rId6">
            <a:alphaModFix/>
          </a:blip>
          <a:srcRect t="1283"/>
          <a:stretch/>
        </p:blipFill>
        <p:spPr>
          <a:xfrm>
            <a:off x="159475" y="2046100"/>
            <a:ext cx="1866424" cy="2847975"/>
          </a:xfrm>
          <a:prstGeom prst="rect">
            <a:avLst/>
          </a:prstGeom>
          <a:noFill/>
          <a:ln>
            <a:noFill/>
          </a:ln>
        </p:spPr>
      </p:pic>
      <p:pic>
        <p:nvPicPr>
          <p:cNvPr id="62" name="Shape 62"/>
          <p:cNvPicPr preferRelativeResize="0"/>
          <p:nvPr/>
        </p:nvPicPr>
        <p:blipFill>
          <a:blip r:embed="rId7">
            <a:alphaModFix/>
          </a:blip>
          <a:stretch>
            <a:fillRect/>
          </a:stretch>
        </p:blipFill>
        <p:spPr>
          <a:xfrm>
            <a:off x="7187675" y="974749"/>
            <a:ext cx="1798150" cy="3980749"/>
          </a:xfrm>
          <a:prstGeom prst="rect">
            <a:avLst/>
          </a:prstGeom>
          <a:noFill/>
          <a:ln>
            <a:noFill/>
          </a:ln>
        </p:spPr>
      </p:pic>
      <p:pic>
        <p:nvPicPr>
          <p:cNvPr id="2" name="Slid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907213" y="360362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00"/>
    </mc:Choice>
    <mc:Fallback>
      <p:transition spd="slow" advTm="4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48200" y="1608150"/>
            <a:ext cx="8520600" cy="1927200"/>
          </a:xfrm>
          <a:prstGeom prst="rect">
            <a:avLst/>
          </a:prstGeom>
        </p:spPr>
        <p:txBody>
          <a:bodyPr lIns="91425" tIns="91425" rIns="91425" bIns="91425" anchor="ctr" anchorCtr="0">
            <a:noAutofit/>
          </a:bodyPr>
          <a:lstStyle/>
          <a:p>
            <a:pPr lvl="0">
              <a:spcBef>
                <a:spcPts val="0"/>
              </a:spcBef>
              <a:buNone/>
            </a:pPr>
            <a:r>
              <a:rPr lang="en" dirty="0"/>
              <a:t>Oligarchy</a:t>
            </a:r>
          </a:p>
          <a:p>
            <a:pPr lvl="0">
              <a:spcBef>
                <a:spcPts val="0"/>
              </a:spcBef>
              <a:buNone/>
            </a:pPr>
            <a:r>
              <a:rPr lang="en" dirty="0"/>
              <a:t>Masked as a</a:t>
            </a:r>
          </a:p>
          <a:p>
            <a:pPr lvl="0">
              <a:spcBef>
                <a:spcPts val="0"/>
              </a:spcBef>
              <a:buNone/>
            </a:pPr>
            <a:r>
              <a:rPr lang="en" dirty="0"/>
              <a:t>Liberal democracy</a:t>
            </a:r>
          </a:p>
        </p:txBody>
      </p:sp>
      <p:pic>
        <p:nvPicPr>
          <p:cNvPr id="68" name="Shape 68"/>
          <p:cNvPicPr preferRelativeResize="0"/>
          <p:nvPr/>
        </p:nvPicPr>
        <p:blipFill>
          <a:blip r:embed="rId5">
            <a:alphaModFix/>
          </a:blip>
          <a:stretch>
            <a:fillRect/>
          </a:stretch>
        </p:blipFill>
        <p:spPr>
          <a:xfrm>
            <a:off x="-134075" y="2504724"/>
            <a:ext cx="2744599" cy="2744599"/>
          </a:xfrm>
          <a:prstGeom prst="rect">
            <a:avLst/>
          </a:prstGeom>
          <a:noFill/>
          <a:ln>
            <a:noFill/>
          </a:ln>
        </p:spPr>
      </p:pic>
      <p:pic>
        <p:nvPicPr>
          <p:cNvPr id="69" name="Shape 69"/>
          <p:cNvPicPr preferRelativeResize="0"/>
          <p:nvPr/>
        </p:nvPicPr>
        <p:blipFill>
          <a:blip r:embed="rId6">
            <a:alphaModFix/>
          </a:blip>
          <a:stretch>
            <a:fillRect/>
          </a:stretch>
        </p:blipFill>
        <p:spPr>
          <a:xfrm>
            <a:off x="6399400" y="1940342"/>
            <a:ext cx="2744600" cy="3203157"/>
          </a:xfrm>
          <a:prstGeom prst="rect">
            <a:avLst/>
          </a:prstGeom>
          <a:noFill/>
          <a:ln>
            <a:noFill/>
          </a:ln>
        </p:spPr>
      </p:pic>
      <p:pic>
        <p:nvPicPr>
          <p:cNvPr id="2" name="Slid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919663" y="393223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000"/>
    </mc:Choice>
    <mc:Fallback>
      <p:transition spd="slow"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295225"/>
            <a:ext cx="8520600" cy="841800"/>
          </a:xfrm>
          <a:prstGeom prst="rect">
            <a:avLst/>
          </a:prstGeom>
        </p:spPr>
        <p:txBody>
          <a:bodyPr lIns="91425" tIns="91425" rIns="91425" bIns="91425" anchor="ctr" anchorCtr="0">
            <a:noAutofit/>
          </a:bodyPr>
          <a:lstStyle/>
          <a:p>
            <a:pPr lvl="0">
              <a:spcBef>
                <a:spcPts val="0"/>
              </a:spcBef>
              <a:buNone/>
            </a:pPr>
            <a:r>
              <a:rPr lang="en" dirty="0"/>
              <a:t>Totalitarian Government</a:t>
            </a:r>
          </a:p>
        </p:txBody>
      </p:sp>
      <p:pic>
        <p:nvPicPr>
          <p:cNvPr id="75" name="Shape 75"/>
          <p:cNvPicPr preferRelativeResize="0"/>
          <p:nvPr/>
        </p:nvPicPr>
        <p:blipFill>
          <a:blip r:embed="rId5">
            <a:alphaModFix/>
          </a:blip>
          <a:stretch>
            <a:fillRect/>
          </a:stretch>
        </p:blipFill>
        <p:spPr>
          <a:xfrm>
            <a:off x="764112" y="1014050"/>
            <a:ext cx="7615775" cy="4129449"/>
          </a:xfrm>
          <a:prstGeom prst="rect">
            <a:avLst/>
          </a:prstGeom>
          <a:noFill/>
          <a:ln>
            <a:noFill/>
          </a:ln>
        </p:spPr>
      </p:pic>
      <p:pic>
        <p:nvPicPr>
          <p:cNvPr id="76" name="Shape 76"/>
          <p:cNvPicPr preferRelativeResize="0"/>
          <p:nvPr/>
        </p:nvPicPr>
        <p:blipFill>
          <a:blip r:embed="rId6">
            <a:alphaModFix/>
          </a:blip>
          <a:stretch>
            <a:fillRect/>
          </a:stretch>
        </p:blipFill>
        <p:spPr>
          <a:xfrm>
            <a:off x="0" y="1824737"/>
            <a:ext cx="1714500" cy="2447925"/>
          </a:xfrm>
          <a:prstGeom prst="rect">
            <a:avLst/>
          </a:prstGeom>
          <a:noFill/>
          <a:ln>
            <a:noFill/>
          </a:ln>
        </p:spPr>
      </p:pic>
      <p:pic>
        <p:nvPicPr>
          <p:cNvPr id="77" name="Shape 77"/>
          <p:cNvPicPr preferRelativeResize="0"/>
          <p:nvPr/>
        </p:nvPicPr>
        <p:blipFill>
          <a:blip r:embed="rId7">
            <a:alphaModFix/>
          </a:blip>
          <a:stretch>
            <a:fillRect/>
          </a:stretch>
        </p:blipFill>
        <p:spPr>
          <a:xfrm>
            <a:off x="6945199" y="1686275"/>
            <a:ext cx="2198800" cy="3035300"/>
          </a:xfrm>
          <a:prstGeom prst="rect">
            <a:avLst/>
          </a:prstGeom>
          <a:noFill/>
          <a:ln>
            <a:noFill/>
          </a:ln>
        </p:spPr>
      </p:pic>
      <p:pic>
        <p:nvPicPr>
          <p:cNvPr id="2" name="Slid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00713" y="33591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00"/>
    </mc:Choice>
    <mc:Fallback>
      <p:transition spd="slow"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dirty="0"/>
              <a:t>Relationship to Modern Canada</a:t>
            </a:r>
          </a:p>
        </p:txBody>
      </p:sp>
      <p:pic>
        <p:nvPicPr>
          <p:cNvPr id="83" name="Shape 83"/>
          <p:cNvPicPr preferRelativeResize="0"/>
          <p:nvPr/>
        </p:nvPicPr>
        <p:blipFill>
          <a:blip r:embed="rId5">
            <a:alphaModFix/>
          </a:blip>
          <a:stretch>
            <a:fillRect/>
          </a:stretch>
        </p:blipFill>
        <p:spPr>
          <a:xfrm>
            <a:off x="152400" y="3145050"/>
            <a:ext cx="3692100" cy="1846050"/>
          </a:xfrm>
          <a:prstGeom prst="rect">
            <a:avLst/>
          </a:prstGeom>
          <a:noFill/>
          <a:ln>
            <a:noFill/>
          </a:ln>
        </p:spPr>
      </p:pic>
      <p:pic>
        <p:nvPicPr>
          <p:cNvPr id="84" name="Shape 84"/>
          <p:cNvPicPr preferRelativeResize="0"/>
          <p:nvPr/>
        </p:nvPicPr>
        <p:blipFill>
          <a:blip r:embed="rId6">
            <a:alphaModFix/>
          </a:blip>
          <a:stretch>
            <a:fillRect/>
          </a:stretch>
        </p:blipFill>
        <p:spPr>
          <a:xfrm>
            <a:off x="6617050" y="67725"/>
            <a:ext cx="2215260" cy="1846050"/>
          </a:xfrm>
          <a:prstGeom prst="rect">
            <a:avLst/>
          </a:prstGeom>
          <a:noFill/>
          <a:ln>
            <a:noFill/>
          </a:ln>
        </p:spPr>
      </p:pic>
      <p:pic>
        <p:nvPicPr>
          <p:cNvPr id="85" name="Shape 85"/>
          <p:cNvPicPr preferRelativeResize="0"/>
          <p:nvPr/>
        </p:nvPicPr>
        <p:blipFill rotWithShape="1">
          <a:blip r:embed="rId7">
            <a:alphaModFix/>
          </a:blip>
          <a:srcRect l="14155" r="14134" b="1623"/>
          <a:stretch/>
        </p:blipFill>
        <p:spPr>
          <a:xfrm>
            <a:off x="152399" y="82700"/>
            <a:ext cx="2123725" cy="1816100"/>
          </a:xfrm>
          <a:prstGeom prst="rect">
            <a:avLst/>
          </a:prstGeom>
          <a:noFill/>
          <a:ln>
            <a:noFill/>
          </a:ln>
        </p:spPr>
      </p:pic>
      <p:pic>
        <p:nvPicPr>
          <p:cNvPr id="2" name="Slid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407025" y="377348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000"/>
    </mc:Choice>
    <mc:Fallback>
      <p:transition spd="slow"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dirty="0">
                <a:latin typeface="Palatino Linotype" panose="02040502050505030304" pitchFamily="18" charset="0"/>
                <a:ea typeface="Righteous"/>
                <a:cs typeface="Righteous"/>
                <a:sym typeface="Righteous"/>
              </a:rPr>
              <a:t>Issues</a:t>
            </a:r>
            <a:r>
              <a:rPr lang="en" dirty="0">
                <a:latin typeface="Righteous"/>
                <a:ea typeface="Righteous"/>
                <a:cs typeface="Righteous"/>
                <a:sym typeface="Righteous"/>
              </a:rPr>
              <a:t>, Lessons and Solutions</a:t>
            </a:r>
          </a:p>
        </p:txBody>
      </p:sp>
      <p:pic>
        <p:nvPicPr>
          <p:cNvPr id="2" name="Slid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70513" y="329882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302300"/>
            <a:ext cx="8520600" cy="841800"/>
          </a:xfrm>
          <a:prstGeom prst="rect">
            <a:avLst/>
          </a:prstGeom>
        </p:spPr>
        <p:txBody>
          <a:bodyPr lIns="91425" tIns="91425" rIns="91425" bIns="91425" anchor="ctr" anchorCtr="0">
            <a:noAutofit/>
          </a:bodyPr>
          <a:lstStyle/>
          <a:p>
            <a:pPr lvl="0">
              <a:spcBef>
                <a:spcPts val="0"/>
              </a:spcBef>
              <a:buNone/>
            </a:pPr>
            <a:r>
              <a:rPr lang="en"/>
              <a:t>Greed and Abuse of Power</a:t>
            </a:r>
          </a:p>
        </p:txBody>
      </p:sp>
      <p:pic>
        <p:nvPicPr>
          <p:cNvPr id="96" name="Shape 96"/>
          <p:cNvPicPr preferRelativeResize="0"/>
          <p:nvPr/>
        </p:nvPicPr>
        <p:blipFill>
          <a:blip r:embed="rId5">
            <a:alphaModFix/>
          </a:blip>
          <a:stretch>
            <a:fillRect/>
          </a:stretch>
        </p:blipFill>
        <p:spPr>
          <a:xfrm>
            <a:off x="311700" y="1098950"/>
            <a:ext cx="3771900" cy="361950"/>
          </a:xfrm>
          <a:prstGeom prst="rect">
            <a:avLst/>
          </a:prstGeom>
          <a:noFill/>
          <a:ln>
            <a:noFill/>
          </a:ln>
        </p:spPr>
      </p:pic>
      <p:pic>
        <p:nvPicPr>
          <p:cNvPr id="97" name="Shape 97"/>
          <p:cNvPicPr preferRelativeResize="0"/>
          <p:nvPr/>
        </p:nvPicPr>
        <p:blipFill>
          <a:blip r:embed="rId6">
            <a:alphaModFix/>
          </a:blip>
          <a:stretch>
            <a:fillRect/>
          </a:stretch>
        </p:blipFill>
        <p:spPr>
          <a:xfrm>
            <a:off x="311700" y="1460900"/>
            <a:ext cx="3209925" cy="304800"/>
          </a:xfrm>
          <a:prstGeom prst="rect">
            <a:avLst/>
          </a:prstGeom>
          <a:noFill/>
          <a:ln>
            <a:noFill/>
          </a:ln>
        </p:spPr>
      </p:pic>
      <p:pic>
        <p:nvPicPr>
          <p:cNvPr id="98" name="Shape 98"/>
          <p:cNvPicPr preferRelativeResize="0"/>
          <p:nvPr/>
        </p:nvPicPr>
        <p:blipFill>
          <a:blip r:embed="rId7">
            <a:alphaModFix/>
          </a:blip>
          <a:stretch>
            <a:fillRect/>
          </a:stretch>
        </p:blipFill>
        <p:spPr>
          <a:xfrm>
            <a:off x="306937" y="1765712"/>
            <a:ext cx="3219450" cy="276225"/>
          </a:xfrm>
          <a:prstGeom prst="rect">
            <a:avLst/>
          </a:prstGeom>
          <a:noFill/>
          <a:ln>
            <a:noFill/>
          </a:ln>
        </p:spPr>
      </p:pic>
      <p:sp>
        <p:nvSpPr>
          <p:cNvPr id="99" name="Shape 99"/>
          <p:cNvSpPr/>
          <p:nvPr/>
        </p:nvSpPr>
        <p:spPr>
          <a:xfrm>
            <a:off x="3577200" y="1098875"/>
            <a:ext cx="506400" cy="3621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2424325" y="1432250"/>
            <a:ext cx="506400" cy="3621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3162325" y="1432250"/>
            <a:ext cx="506400" cy="3621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2424325" y="1722762"/>
            <a:ext cx="506400" cy="3621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3199025" y="1722775"/>
            <a:ext cx="506400" cy="3621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04" name="Shape 104"/>
          <p:cNvPicPr preferRelativeResize="0"/>
          <p:nvPr/>
        </p:nvPicPr>
        <p:blipFill>
          <a:blip r:embed="rId8">
            <a:alphaModFix amt="8000"/>
          </a:blip>
          <a:stretch>
            <a:fillRect/>
          </a:stretch>
        </p:blipFill>
        <p:spPr>
          <a:xfrm>
            <a:off x="4952839" y="1054775"/>
            <a:ext cx="4115385" cy="2842724"/>
          </a:xfrm>
          <a:prstGeom prst="rect">
            <a:avLst/>
          </a:prstGeom>
          <a:noFill/>
          <a:ln>
            <a:noFill/>
          </a:ln>
        </p:spPr>
      </p:pic>
      <p:pic>
        <p:nvPicPr>
          <p:cNvPr id="105" name="Shape 105"/>
          <p:cNvPicPr preferRelativeResize="0"/>
          <p:nvPr/>
        </p:nvPicPr>
        <p:blipFill>
          <a:blip r:embed="rId9">
            <a:alphaModFix/>
          </a:blip>
          <a:stretch>
            <a:fillRect/>
          </a:stretch>
        </p:blipFill>
        <p:spPr>
          <a:xfrm>
            <a:off x="7046625" y="1926173"/>
            <a:ext cx="794775" cy="596074"/>
          </a:xfrm>
          <a:prstGeom prst="rect">
            <a:avLst/>
          </a:prstGeom>
          <a:noFill/>
          <a:ln>
            <a:noFill/>
          </a:ln>
        </p:spPr>
      </p:pic>
      <p:pic>
        <p:nvPicPr>
          <p:cNvPr id="2" name="Slid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786188" y="349408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000"/>
    </mc:Choice>
    <mc:Fallback>
      <p:transition spd="slow" advTm="2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91175" y="97675"/>
            <a:ext cx="6364200" cy="1497000"/>
          </a:xfrm>
          <a:prstGeom prst="rect">
            <a:avLst/>
          </a:prstGeom>
        </p:spPr>
        <p:txBody>
          <a:bodyPr lIns="91425" tIns="91425" rIns="91425" bIns="91425" anchor="ctr" anchorCtr="0">
            <a:noAutofit/>
          </a:bodyPr>
          <a:lstStyle/>
          <a:p>
            <a:pPr lvl="0">
              <a:spcBef>
                <a:spcPts val="0"/>
              </a:spcBef>
              <a:buNone/>
            </a:pPr>
            <a:r>
              <a:rPr lang="en"/>
              <a:t>The Endless Class Struggle</a:t>
            </a:r>
          </a:p>
        </p:txBody>
      </p:sp>
      <p:pic>
        <p:nvPicPr>
          <p:cNvPr id="111" name="Shape 111"/>
          <p:cNvPicPr preferRelativeResize="0"/>
          <p:nvPr/>
        </p:nvPicPr>
        <p:blipFill>
          <a:blip r:embed="rId5">
            <a:alphaModFix/>
          </a:blip>
          <a:stretch>
            <a:fillRect/>
          </a:stretch>
        </p:blipFill>
        <p:spPr>
          <a:xfrm>
            <a:off x="3163637" y="1594675"/>
            <a:ext cx="2746174" cy="3520599"/>
          </a:xfrm>
          <a:prstGeom prst="rect">
            <a:avLst/>
          </a:prstGeom>
          <a:noFill/>
          <a:ln>
            <a:noFill/>
          </a:ln>
        </p:spPr>
      </p:pic>
      <p:pic>
        <p:nvPicPr>
          <p:cNvPr id="112" name="Shape 112"/>
          <p:cNvPicPr preferRelativeResize="0"/>
          <p:nvPr/>
        </p:nvPicPr>
        <p:blipFill>
          <a:blip r:embed="rId6">
            <a:alphaModFix/>
          </a:blip>
          <a:stretch>
            <a:fillRect/>
          </a:stretch>
        </p:blipFill>
        <p:spPr>
          <a:xfrm>
            <a:off x="6076312" y="1718850"/>
            <a:ext cx="2552699" cy="2857500"/>
          </a:xfrm>
          <a:prstGeom prst="rect">
            <a:avLst/>
          </a:prstGeom>
          <a:noFill/>
          <a:ln>
            <a:noFill/>
          </a:ln>
        </p:spPr>
      </p:pic>
      <p:pic>
        <p:nvPicPr>
          <p:cNvPr id="113" name="Shape 113"/>
          <p:cNvPicPr preferRelativeResize="0"/>
          <p:nvPr/>
        </p:nvPicPr>
        <p:blipFill>
          <a:blip r:embed="rId7">
            <a:alphaModFix/>
          </a:blip>
          <a:stretch>
            <a:fillRect/>
          </a:stretch>
        </p:blipFill>
        <p:spPr>
          <a:xfrm>
            <a:off x="258225" y="1556575"/>
            <a:ext cx="2276224" cy="3244026"/>
          </a:xfrm>
          <a:prstGeom prst="rect">
            <a:avLst/>
          </a:prstGeom>
          <a:noFill/>
          <a:ln>
            <a:noFill/>
          </a:ln>
        </p:spPr>
      </p:pic>
      <p:pic>
        <p:nvPicPr>
          <p:cNvPr id="2" name="Slid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735888" y="354171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00"/>
    </mc:Choice>
    <mc:Fallback>
      <p:transition spd="slow"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2122625"/>
            <a:ext cx="8520600" cy="841800"/>
          </a:xfrm>
          <a:prstGeom prst="rect">
            <a:avLst/>
          </a:prstGeom>
        </p:spPr>
        <p:txBody>
          <a:bodyPr lIns="91425" tIns="91425" rIns="91425" bIns="91425" anchor="ctr" anchorCtr="0">
            <a:noAutofit/>
          </a:bodyPr>
          <a:lstStyle/>
          <a:p>
            <a:pPr lvl="0">
              <a:spcBef>
                <a:spcPts val="0"/>
              </a:spcBef>
              <a:buNone/>
            </a:pPr>
            <a:r>
              <a:rPr lang="en"/>
              <a:t>Unequal Distribution of Goods</a:t>
            </a:r>
          </a:p>
        </p:txBody>
      </p:sp>
      <p:pic>
        <p:nvPicPr>
          <p:cNvPr id="119" name="Shape 119"/>
          <p:cNvPicPr preferRelativeResize="0"/>
          <p:nvPr/>
        </p:nvPicPr>
        <p:blipFill>
          <a:blip r:embed="rId5">
            <a:alphaModFix/>
          </a:blip>
          <a:stretch>
            <a:fillRect/>
          </a:stretch>
        </p:blipFill>
        <p:spPr>
          <a:xfrm>
            <a:off x="554550" y="421625"/>
            <a:ext cx="1389974" cy="1257599"/>
          </a:xfrm>
          <a:prstGeom prst="rect">
            <a:avLst/>
          </a:prstGeom>
          <a:noFill/>
          <a:ln>
            <a:noFill/>
          </a:ln>
        </p:spPr>
      </p:pic>
      <p:pic>
        <p:nvPicPr>
          <p:cNvPr id="120" name="Shape 120"/>
          <p:cNvPicPr preferRelativeResize="0"/>
          <p:nvPr/>
        </p:nvPicPr>
        <p:blipFill>
          <a:blip r:embed="rId6">
            <a:alphaModFix/>
          </a:blip>
          <a:stretch>
            <a:fillRect/>
          </a:stretch>
        </p:blipFill>
        <p:spPr>
          <a:xfrm>
            <a:off x="152400" y="3116825"/>
            <a:ext cx="2027775" cy="1834650"/>
          </a:xfrm>
          <a:prstGeom prst="rect">
            <a:avLst/>
          </a:prstGeom>
          <a:noFill/>
          <a:ln>
            <a:noFill/>
          </a:ln>
        </p:spPr>
      </p:pic>
      <p:pic>
        <p:nvPicPr>
          <p:cNvPr id="121" name="Shape 121"/>
          <p:cNvPicPr preferRelativeResize="0"/>
          <p:nvPr/>
        </p:nvPicPr>
        <p:blipFill>
          <a:blip r:embed="rId7">
            <a:alphaModFix/>
          </a:blip>
          <a:stretch>
            <a:fillRect/>
          </a:stretch>
        </p:blipFill>
        <p:spPr>
          <a:xfrm>
            <a:off x="5998650" y="-14987"/>
            <a:ext cx="2355125" cy="2130825"/>
          </a:xfrm>
          <a:prstGeom prst="rect">
            <a:avLst/>
          </a:prstGeom>
          <a:noFill/>
          <a:ln>
            <a:noFill/>
          </a:ln>
        </p:spPr>
      </p:pic>
      <p:pic>
        <p:nvPicPr>
          <p:cNvPr id="122" name="Shape 122"/>
          <p:cNvPicPr preferRelativeResize="0"/>
          <p:nvPr/>
        </p:nvPicPr>
        <p:blipFill>
          <a:blip r:embed="rId8">
            <a:alphaModFix/>
          </a:blip>
          <a:stretch>
            <a:fillRect/>
          </a:stretch>
        </p:blipFill>
        <p:spPr>
          <a:xfrm>
            <a:off x="6740887" y="3640287"/>
            <a:ext cx="870650" cy="787725"/>
          </a:xfrm>
          <a:prstGeom prst="rect">
            <a:avLst/>
          </a:prstGeom>
          <a:noFill/>
          <a:ln>
            <a:noFill/>
          </a:ln>
        </p:spPr>
      </p:pic>
      <p:pic>
        <p:nvPicPr>
          <p:cNvPr id="123" name="Shape 123"/>
          <p:cNvPicPr preferRelativeResize="0"/>
          <p:nvPr/>
        </p:nvPicPr>
        <p:blipFill>
          <a:blip r:embed="rId9">
            <a:alphaModFix/>
          </a:blip>
          <a:stretch>
            <a:fillRect/>
          </a:stretch>
        </p:blipFill>
        <p:spPr>
          <a:xfrm>
            <a:off x="3722524" y="3391325"/>
            <a:ext cx="1145824" cy="1036700"/>
          </a:xfrm>
          <a:prstGeom prst="rect">
            <a:avLst/>
          </a:prstGeom>
          <a:noFill/>
          <a:ln>
            <a:noFill/>
          </a:ln>
        </p:spPr>
      </p:pic>
      <p:pic>
        <p:nvPicPr>
          <p:cNvPr id="124" name="Shape 124"/>
          <p:cNvPicPr preferRelativeResize="0"/>
          <p:nvPr/>
        </p:nvPicPr>
        <p:blipFill>
          <a:blip r:embed="rId10">
            <a:alphaModFix/>
          </a:blip>
          <a:stretch>
            <a:fillRect/>
          </a:stretch>
        </p:blipFill>
        <p:spPr>
          <a:xfrm>
            <a:off x="3506387" y="328775"/>
            <a:ext cx="930410" cy="841799"/>
          </a:xfrm>
          <a:prstGeom prst="rect">
            <a:avLst/>
          </a:prstGeom>
          <a:noFill/>
          <a:ln>
            <a:noFill/>
          </a:ln>
        </p:spPr>
      </p:pic>
      <p:pic>
        <p:nvPicPr>
          <p:cNvPr id="125" name="Shape 125"/>
          <p:cNvPicPr preferRelativeResize="0"/>
          <p:nvPr/>
        </p:nvPicPr>
        <p:blipFill>
          <a:blip r:embed="rId11">
            <a:alphaModFix/>
          </a:blip>
          <a:stretch>
            <a:fillRect/>
          </a:stretch>
        </p:blipFill>
        <p:spPr>
          <a:xfrm>
            <a:off x="2332575" y="4580412"/>
            <a:ext cx="453917" cy="410687"/>
          </a:xfrm>
          <a:prstGeom prst="rect">
            <a:avLst/>
          </a:prstGeom>
          <a:noFill/>
          <a:ln>
            <a:noFill/>
          </a:ln>
        </p:spPr>
      </p:pic>
      <p:pic>
        <p:nvPicPr>
          <p:cNvPr id="126" name="Shape 126"/>
          <p:cNvPicPr preferRelativeResize="0"/>
          <p:nvPr/>
        </p:nvPicPr>
        <p:blipFill>
          <a:blip r:embed="rId12">
            <a:alphaModFix/>
          </a:blip>
          <a:stretch>
            <a:fillRect/>
          </a:stretch>
        </p:blipFill>
        <p:spPr>
          <a:xfrm>
            <a:off x="7510918" y="2442631"/>
            <a:ext cx="1567139" cy="1417899"/>
          </a:xfrm>
          <a:prstGeom prst="rect">
            <a:avLst/>
          </a:prstGeom>
          <a:noFill/>
          <a:ln>
            <a:noFill/>
          </a:ln>
        </p:spPr>
      </p:pic>
      <p:pic>
        <p:nvPicPr>
          <p:cNvPr id="2" name="Slid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4481513" y="4067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756</Words>
  <Application>Microsoft Office PowerPoint</Application>
  <PresentationFormat>On-screen Show (16:9)</PresentationFormat>
  <Paragraphs>36</Paragraphs>
  <Slides>15</Slides>
  <Notes>15</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Righteous</vt:lpstr>
      <vt:lpstr>Palatino Linotype</vt:lpstr>
      <vt:lpstr>Oswald</vt:lpstr>
      <vt:lpstr>Arial</vt:lpstr>
      <vt:lpstr>simple-dark-2</vt:lpstr>
      <vt:lpstr>PowerPoint Presentation</vt:lpstr>
      <vt:lpstr>What we Created</vt:lpstr>
      <vt:lpstr>Oligarchy Masked as a Liberal democracy</vt:lpstr>
      <vt:lpstr>Totalitarian Government</vt:lpstr>
      <vt:lpstr>Relationship to Modern Canada</vt:lpstr>
      <vt:lpstr>Issues, Lessons and Solutions</vt:lpstr>
      <vt:lpstr>Greed and Abuse of Power</vt:lpstr>
      <vt:lpstr>The Endless Class Struggle</vt:lpstr>
      <vt:lpstr>Unequal Distribution of Goods</vt:lpstr>
      <vt:lpstr>Human Nature</vt:lpstr>
      <vt:lpstr>Individualism</vt:lpstr>
      <vt:lpstr>COLLECTIVISM</vt:lpstr>
      <vt:lpstr>Waning trust in modern democracy</vt:lpstr>
      <vt:lpstr>PowerPoint Presentation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Owen Brake</cp:lastModifiedBy>
  <cp:revision>8</cp:revision>
  <dcterms:modified xsi:type="dcterms:W3CDTF">2017-04-11T00:43:10Z</dcterms:modified>
</cp:coreProperties>
</file>